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1" r:id="rId2"/>
    <p:sldId id="265" r:id="rId3"/>
    <p:sldId id="281" r:id="rId4"/>
    <p:sldId id="266" r:id="rId5"/>
    <p:sldId id="259" r:id="rId6"/>
    <p:sldId id="267" r:id="rId7"/>
    <p:sldId id="263" r:id="rId8"/>
    <p:sldId id="268" r:id="rId9"/>
    <p:sldId id="269" r:id="rId10"/>
    <p:sldId id="264" r:id="rId11"/>
    <p:sldId id="270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2" r:id="rId20"/>
    <p:sldId id="283" r:id="rId21"/>
    <p:sldId id="284" r:id="rId22"/>
    <p:sldId id="285" r:id="rId23"/>
    <p:sldId id="286" r:id="rId24"/>
    <p:sldId id="288" r:id="rId25"/>
    <p:sldId id="289" r:id="rId26"/>
    <p:sldId id="291" r:id="rId27"/>
    <p:sldId id="292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0033"/>
    <a:srgbClr val="FF6699"/>
    <a:srgbClr val="66FFFF"/>
    <a:srgbClr val="663300"/>
    <a:srgbClr val="008000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2" autoAdjust="0"/>
    <p:restoredTop sz="94660"/>
  </p:normalViewPr>
  <p:slideViewPr>
    <p:cSldViewPr>
      <p:cViewPr varScale="1">
        <p:scale>
          <a:sx n="86" d="100"/>
          <a:sy n="86" d="100"/>
        </p:scale>
        <p:origin x="157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957D15-034D-404F-940B-ECE6216E4F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F3D8B-1F1F-4F6A-B9FB-BD60C32E9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95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C3EA6-4C05-4194-8617-32FF5CB3EE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807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403F8BF-5E8A-4F92-A664-9776456D4E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960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02FF80-6F4F-40E4-BA29-2A61DEE998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264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85BADC0-A64D-4554-9B94-951F9A6BA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079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9CCA10-CB2F-4DEE-9797-BB57DC8C9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25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CECB6-D2D6-4825-814F-82320693F2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87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B3B96-246B-421A-AE06-2CCD1A2CF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10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E936E-7419-4062-8E7D-33BA229E1E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69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CB972-FC02-4634-97D5-EDF288EFA1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10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E14B5-34C4-40FA-86F4-79F3CC6187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10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6B62B-A535-43FE-8577-3E71DE4C66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98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BC056-CFAA-45D2-8192-70C9F88EF1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93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499F9-6370-4F33-8CD3-876B15409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30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2FEBCE51-1401-421F-8CF7-DC13D57E05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Z:\My%20Documents\Chemistry%201%20Power%20Point\03M10VD1.avi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video" Target="file:///Z:\My%20Documents\Chemistry%201%20Power%20Point\03M10VD1.avi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earl1.lanl.gov/periodic/elements/17.html" TargetMode="External"/><Relationship Id="rId2" Type="http://schemas.openxmlformats.org/officeDocument/2006/relationships/hyperlink" Target="http://pearl1.lanl.gov/periodic/elements/20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13.xml"/><Relationship Id="rId1" Type="http://schemas.openxmlformats.org/officeDocument/2006/relationships/audio" Target="file:///D:\Documents%20and%20Settings\Rapp\My%20Documents\Chemistry%20Power%20Point\car-crash3.wav" TargetMode="Externa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Documents%20and%20Settings\Rapp\My%20Documents\Chemistry%20Power%20Point\Round1.wav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/>
              <a:t>Stoichiometry</a:t>
            </a:r>
            <a:br>
              <a:rPr lang="en-US" altLang="en-US" sz="4800"/>
            </a:br>
            <a:r>
              <a:rPr lang="en-US" altLang="en-US" sz="1400"/>
              <a:t>Chemistry I: Chapter 12</a:t>
            </a:r>
            <a:br>
              <a:rPr lang="en-US" altLang="en-US" sz="1400"/>
            </a:br>
            <a:r>
              <a:rPr lang="en-US" altLang="en-US" sz="1400"/>
              <a:t>Chemistry I HD: Chapter 9</a:t>
            </a:r>
          </a:p>
        </p:txBody>
      </p:sp>
      <p:pic>
        <p:nvPicPr>
          <p:cNvPr id="23558" name="Picture 6" descr="cookies2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0800" y="1524000"/>
            <a:ext cx="2133600" cy="2722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60" name="Picture 8" descr="tricycle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4572000"/>
            <a:ext cx="2609850" cy="2119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65" name="03M10VD1.avi">
            <a:hlinkClick r:id="" action="ppaction://media"/>
          </p:cNvPr>
          <p:cNvPicPr>
            <a:picLocks noRot="1" noChangeAspect="1" noChangeArrowheads="1"/>
          </p:cNvPicPr>
          <p:nvPr>
            <p:ph sz="half" idx="1"/>
            <a:vide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057400"/>
            <a:ext cx="5562600" cy="414655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52400" y="838200"/>
            <a:ext cx="32004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/>
              <a:t>SAVE PAPER AND INK!!! When you print out the notes on PowerPoint, print "Handouts" instead of "Slides" in the print setup. Also, turn off the backgrounds (Tools&gt;Options&gt;Print&gt;UNcheck "Background Printing")!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35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6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3565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Mole Ratios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620000" cy="4530725"/>
          </a:xfrm>
        </p:spPr>
        <p:txBody>
          <a:bodyPr/>
          <a:lstStyle/>
          <a:p>
            <a:r>
              <a:rPr lang="en-US" altLang="en-US" sz="2800"/>
              <a:t>These mole ratios can be used to calculate the moles of one chemical from the given amount of a different chemical </a:t>
            </a:r>
          </a:p>
          <a:p>
            <a:r>
              <a:rPr lang="en-US" altLang="en-US" sz="2800"/>
              <a:t>Example: How many moles of chlorine are needed to react with 5 moles of sodium (without any sodium left over)?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		2 Na +  Cl</a:t>
            </a:r>
            <a:r>
              <a:rPr lang="en-US" altLang="en-US" sz="2800" baseline="-25000"/>
              <a:t>2</a:t>
            </a:r>
            <a:r>
              <a:rPr lang="en-US" altLang="en-US" sz="2800"/>
              <a:t>  </a:t>
            </a:r>
            <a:r>
              <a:rPr lang="en-US" altLang="en-US" sz="2800">
                <a:sym typeface="Wingdings" panose="05000000000000000000" pitchFamily="2" charset="2"/>
              </a:rPr>
              <a:t>  2 NaCl</a:t>
            </a:r>
            <a:endParaRPr lang="en-US" altLang="en-US" sz="2800"/>
          </a:p>
          <a:p>
            <a:pPr lvl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38200" y="5486400"/>
            <a:ext cx="7848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5 moles Na  1 mol Cl</a:t>
            </a:r>
            <a:r>
              <a:rPr lang="en-US" altLang="en-US" sz="2800" baseline="-25000"/>
              <a:t>2</a:t>
            </a:r>
            <a:r>
              <a:rPr lang="en-US" altLang="en-US" sz="2800"/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		  2 mol Na</a:t>
            </a:r>
            <a:endParaRPr lang="en-US" alt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838200" y="60960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2895600" y="5562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1295400" y="5486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3352800" y="63246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800600" y="5791200"/>
            <a:ext cx="2667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= 2.5 moles Cl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1524000" y="48768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743200" y="4800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80" name="03M10VD1.avi">
            <a:hlinkClick r:id="" action="ppaction://media"/>
          </p:cNvPr>
          <p:cNvPicPr>
            <a:picLocks noRot="1" noChangeAspect="1" noChangeArrowheads="1"/>
          </p:cNvPicPr>
          <p:nvPr>
            <p:ph sz="half" idx="2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5600" y="4038600"/>
            <a:ext cx="2095500" cy="15621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6" dur="1" fill="hold"/>
                                        <p:tgtEl>
                                          <p:spTgt spid="153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0"/>
                  </p:tgtEl>
                </p:cond>
              </p:nextCondLst>
            </p:seq>
            <p:video>
              <p:cMediaNode>
                <p:cTn id="5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380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Mole-Mole Conversions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altLang="en-US"/>
              <a:t>How many moles of sodium chloride will be produced if you react 2.6 moles of chlorine gas with an excess (more than you need) of sodium metal?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Mole-Mass Conversions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30725"/>
          </a:xfrm>
        </p:spPr>
        <p:txBody>
          <a:bodyPr/>
          <a:lstStyle/>
          <a:p>
            <a:r>
              <a:rPr lang="en-US" altLang="en-US" sz="2800"/>
              <a:t>Most of the time in chemistry, the amounts are given in grams instead of moles</a:t>
            </a:r>
          </a:p>
          <a:p>
            <a:r>
              <a:rPr lang="en-US" altLang="en-US" sz="2800"/>
              <a:t>We still go through moles and use the mole ratio, but now we also use molar mass to get to grams</a:t>
            </a:r>
          </a:p>
          <a:p>
            <a:pPr lvl="2"/>
            <a:r>
              <a:rPr lang="en-US" altLang="en-US"/>
              <a:t>Example: How many grams of chlorine are required to react completely with 5.00 moles of sodium to produce sodium chloride?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 altLang="en-US"/>
              <a:t>		2 Na +   Cl</a:t>
            </a:r>
            <a:r>
              <a:rPr lang="en-US" altLang="en-US" baseline="-25000"/>
              <a:t>2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2 NaCl</a:t>
            </a:r>
            <a:endParaRPr lang="en-US" alt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066800" y="5638800"/>
            <a:ext cx="548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/>
              <a:t>5.00 moles Na  1 mol Cl</a:t>
            </a:r>
            <a:r>
              <a:rPr lang="en-US" altLang="en-US" sz="2400" baseline="-25000"/>
              <a:t>2</a:t>
            </a:r>
            <a:r>
              <a:rPr lang="en-US" altLang="en-US" sz="2400"/>
              <a:t>     70.90g Cl</a:t>
            </a:r>
            <a:r>
              <a:rPr lang="en-US" altLang="en-US" sz="2400" baseline="-25000"/>
              <a:t>2     </a:t>
            </a:r>
            <a:endParaRPr lang="en-US" altLang="en-US" sz="2400"/>
          </a:p>
          <a:p>
            <a:r>
              <a:rPr lang="en-US" altLang="en-US" sz="2400"/>
              <a:t> 	               2 mol Na    1 mol Cl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3200400" y="5562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4648200" y="5562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1524000" y="6096000"/>
            <a:ext cx="495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2514600" y="5029200"/>
            <a:ext cx="838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3429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V="1">
            <a:off x="1981200" y="57912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V="1">
            <a:off x="3657600" y="61722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V="1">
            <a:off x="3657600" y="57150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V="1">
            <a:off x="5181600" y="61722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6781800" y="5791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 177g Cl</a:t>
            </a:r>
            <a:r>
              <a:rPr lang="en-US" altLang="en-US" sz="2400" baseline="-25000"/>
              <a:t>2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7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Practice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Calculate the mass in grams of Iodine required to react completely with 0.50 moles of aluminum.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Mass-Mole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4835525"/>
          </a:xfrm>
        </p:spPr>
        <p:txBody>
          <a:bodyPr/>
          <a:lstStyle/>
          <a:p>
            <a:r>
              <a:rPr lang="en-US" altLang="en-US"/>
              <a:t>We can also start with mass and convert to moles of product or another reactant</a:t>
            </a:r>
          </a:p>
          <a:p>
            <a:r>
              <a:rPr lang="en-US" altLang="en-US"/>
              <a:t>We use molar mass and the mole ratio to get to moles of the compound of interest</a:t>
            </a:r>
          </a:p>
          <a:p>
            <a:pPr lvl="1"/>
            <a:r>
              <a:rPr lang="en-US" altLang="en-US"/>
              <a:t>Calculate the number of moles of ethane (C</a:t>
            </a:r>
            <a:r>
              <a:rPr lang="en-US" altLang="en-US" baseline="-25000"/>
              <a:t>2</a:t>
            </a:r>
            <a:r>
              <a:rPr lang="en-US" altLang="en-US"/>
              <a:t>H</a:t>
            </a:r>
            <a:r>
              <a:rPr lang="en-US" altLang="en-US" baseline="-25000"/>
              <a:t>6</a:t>
            </a:r>
            <a:r>
              <a:rPr lang="en-US" altLang="en-US"/>
              <a:t>) needed to produce 10.0 g of water</a:t>
            </a:r>
          </a:p>
          <a:p>
            <a:pPr lvl="1"/>
            <a:r>
              <a:rPr lang="en-US" altLang="en-US"/>
              <a:t> 2 C</a:t>
            </a:r>
            <a:r>
              <a:rPr lang="en-US" altLang="en-US" baseline="-25000"/>
              <a:t>2</a:t>
            </a:r>
            <a:r>
              <a:rPr lang="en-US" altLang="en-US"/>
              <a:t>H</a:t>
            </a:r>
            <a:r>
              <a:rPr lang="en-US" altLang="en-US" baseline="-25000"/>
              <a:t>6</a:t>
            </a:r>
            <a:r>
              <a:rPr lang="en-US" altLang="en-US"/>
              <a:t> + 7 O</a:t>
            </a:r>
            <a:r>
              <a:rPr lang="en-US" altLang="en-US" baseline="-25000"/>
              <a:t>2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4 CO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 + 6 H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r>
              <a:rPr lang="en-US" altLang="en-US">
                <a:sym typeface="Wingdings" panose="05000000000000000000" pitchFamily="2" charset="2"/>
              </a:rPr>
              <a:t>0</a:t>
            </a:r>
            <a:r>
              <a:rPr lang="en-US" altLang="en-US"/>
              <a:t>  </a:t>
            </a:r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457200" y="5791200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2895600" y="5257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5105400" y="5181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609600" y="5105400"/>
            <a:ext cx="731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10.0 g H</a:t>
            </a:r>
            <a:r>
              <a:rPr lang="en-US" altLang="en-US" sz="3200" baseline="-25000"/>
              <a:t>2</a:t>
            </a:r>
            <a:r>
              <a:rPr lang="en-US" altLang="en-US" sz="3200"/>
              <a:t>O   1 mol H</a:t>
            </a:r>
            <a:r>
              <a:rPr lang="en-US" altLang="en-US" sz="3200" baseline="-25000"/>
              <a:t>2</a:t>
            </a:r>
            <a:r>
              <a:rPr lang="en-US" altLang="en-US" sz="3200"/>
              <a:t>O    2 mol C</a:t>
            </a:r>
            <a:r>
              <a:rPr lang="en-US" altLang="en-US" sz="3200" baseline="-25000"/>
              <a:t>2</a:t>
            </a:r>
            <a:r>
              <a:rPr lang="en-US" altLang="en-US" sz="3200"/>
              <a:t>H</a:t>
            </a:r>
            <a:r>
              <a:rPr lang="en-US" altLang="en-US" sz="3200" baseline="-25000"/>
              <a:t>6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en-US" altLang="en-US" sz="3200"/>
              <a:t>                    18.0 g H</a:t>
            </a:r>
            <a:r>
              <a:rPr lang="en-US" altLang="en-US" sz="3200" baseline="-25000"/>
              <a:t>2</a:t>
            </a:r>
            <a:r>
              <a:rPr lang="en-US" altLang="en-US" sz="3200"/>
              <a:t>O   6 mol H</a:t>
            </a:r>
            <a:r>
              <a:rPr lang="en-US" altLang="en-US" sz="3200" baseline="-25000"/>
              <a:t>2</a:t>
            </a:r>
            <a:r>
              <a:rPr lang="en-US" altLang="en-US" sz="3200"/>
              <a:t>0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V="1">
            <a:off x="1676400" y="52578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V="1">
            <a:off x="3886200" y="59436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V="1">
            <a:off x="3581400" y="51816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V="1">
            <a:off x="5562600" y="59436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7239000" y="5257800"/>
            <a:ext cx="1981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= 0.185 mol C</a:t>
            </a:r>
            <a:r>
              <a:rPr lang="en-US" altLang="en-US" sz="2800" baseline="-25000"/>
              <a:t>2</a:t>
            </a:r>
            <a:r>
              <a:rPr lang="en-US" altLang="en-US" sz="2800"/>
              <a:t>H</a:t>
            </a:r>
            <a:r>
              <a:rPr lang="en-US" altLang="en-US" sz="2800" baseline="-25000"/>
              <a:t>6</a:t>
            </a:r>
            <a:r>
              <a:rPr lang="en-US" altLang="en-US" sz="3200"/>
              <a:t> </a:t>
            </a:r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1219200" y="4800600"/>
            <a:ext cx="411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5334000" y="48006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1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Practice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1828800"/>
          </a:xfrm>
          <a:solidFill>
            <a:schemeClr val="accent1">
              <a:alpha val="39999"/>
            </a:schemeClr>
          </a:solidFill>
          <a:ln/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Calculate how many moles of oxygen are required to make 10.0 g of aluminum oxide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Mass-Mass Conversions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altLang="en-US"/>
              <a:t>Most often we are given a starting mass and want to find out the mass of a product we will get (called theoretical yield) or how much of another reactant we need to completely react with it (no leftover ingredients!)</a:t>
            </a:r>
          </a:p>
          <a:p>
            <a:r>
              <a:rPr lang="en-US" altLang="en-US"/>
              <a:t>Now we must go from grams to moles, mole ratio, and back to grams of compound we are interested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Mass-Mass Conversion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Ex. Calculate how many grams of ammonia are produced when you react 2.00g of nitrogen with excess hydrogen.</a:t>
            </a:r>
          </a:p>
          <a:p>
            <a:r>
              <a:rPr lang="en-US" altLang="en-US"/>
              <a:t>N</a:t>
            </a:r>
            <a:r>
              <a:rPr lang="en-US" altLang="en-US" baseline="-25000"/>
              <a:t>2 </a:t>
            </a:r>
            <a:r>
              <a:rPr lang="en-US" altLang="en-US"/>
              <a:t>+ 3 H</a:t>
            </a:r>
            <a:r>
              <a:rPr lang="en-US" altLang="en-US" baseline="-25000"/>
              <a:t>2 </a:t>
            </a:r>
            <a:r>
              <a:rPr lang="en-US" altLang="en-US">
                <a:sym typeface="Wingdings" panose="05000000000000000000" pitchFamily="2" charset="2"/>
              </a:rPr>
              <a:t> 2 NH</a:t>
            </a:r>
            <a:r>
              <a:rPr lang="en-US" altLang="en-US" baseline="-25000">
                <a:sym typeface="Wingdings" panose="05000000000000000000" pitchFamily="2" charset="2"/>
              </a:rPr>
              <a:t>3</a:t>
            </a:r>
            <a:endParaRPr lang="en-US" alt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0" y="4038600"/>
            <a:ext cx="8991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2.00g N</a:t>
            </a:r>
            <a:r>
              <a:rPr lang="en-US" altLang="en-US" sz="3200" baseline="-25000"/>
              <a:t>2</a:t>
            </a:r>
            <a:r>
              <a:rPr lang="en-US" altLang="en-US" sz="3200"/>
              <a:t>    1 mol N</a:t>
            </a:r>
            <a:r>
              <a:rPr lang="en-US" altLang="en-US" sz="3200" baseline="-25000"/>
              <a:t>2</a:t>
            </a:r>
            <a:r>
              <a:rPr lang="en-US" altLang="en-US" sz="3200"/>
              <a:t>    2 mol NH</a:t>
            </a:r>
            <a:r>
              <a:rPr lang="en-US" altLang="en-US" sz="3200" baseline="-25000"/>
              <a:t>3 </a:t>
            </a:r>
            <a:r>
              <a:rPr lang="en-US" altLang="en-US" sz="3200"/>
              <a:t>   17.06g NH</a:t>
            </a:r>
            <a:r>
              <a:rPr lang="en-US" altLang="en-US" sz="3200" baseline="-25000"/>
              <a:t>3</a:t>
            </a:r>
            <a:r>
              <a:rPr lang="en-US" altLang="en-US" sz="3200"/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3200"/>
              <a:t>                28.02g N</a:t>
            </a:r>
            <a:r>
              <a:rPr lang="en-US" altLang="en-US" sz="3200" baseline="-25000"/>
              <a:t>2 </a:t>
            </a:r>
            <a:r>
              <a:rPr lang="en-US" altLang="en-US" sz="3200"/>
              <a:t>  1 mol N</a:t>
            </a:r>
            <a:r>
              <a:rPr lang="en-US" altLang="en-US" sz="3200" baseline="-25000"/>
              <a:t>2 </a:t>
            </a:r>
            <a:r>
              <a:rPr lang="en-US" altLang="en-US" sz="3200"/>
              <a:t>       1 mol NH</a:t>
            </a:r>
            <a:r>
              <a:rPr lang="en-US" altLang="en-US" sz="3200" baseline="-25000"/>
              <a:t>3</a:t>
            </a: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457200" y="47244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1828800" y="4191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Line 7"/>
          <p:cNvSpPr>
            <a:spLocks noChangeShapeType="1"/>
          </p:cNvSpPr>
          <p:nvPr/>
        </p:nvSpPr>
        <p:spPr bwMode="auto">
          <a:xfrm>
            <a:off x="3810000" y="4191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6096000" y="4191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V="1">
            <a:off x="685800" y="42672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V="1">
            <a:off x="2895600" y="4876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V="1">
            <a:off x="2438400" y="4191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V="1">
            <a:off x="4419600" y="4876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V="1">
            <a:off x="4419600" y="4114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V="1">
            <a:off x="6781800" y="48768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2209800" y="55626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2286000" y="55626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/>
              <a:t>= 2.4 g NH</a:t>
            </a:r>
            <a:r>
              <a:rPr lang="en-US" altLang="en-US" sz="3200" baseline="-25000"/>
              <a:t>3</a:t>
            </a:r>
            <a:endParaRPr lang="en-US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5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5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Practice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many grams of calcium nitride are produced when 2.00 g of calcium reacts with an excess of nitrogen?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altLang="en-US"/>
              <a:t>Limiting Reactant: Cookies</a:t>
            </a:r>
          </a:p>
        </p:txBody>
      </p:sp>
      <p:pic>
        <p:nvPicPr>
          <p:cNvPr id="48132" name="Picture 4" descr="cookies-and-mil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3000"/>
            <a:ext cx="3657600" cy="337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191000" y="914400"/>
            <a:ext cx="4953000" cy="3810000"/>
          </a:xfrm>
          <a:noFill/>
          <a:ln/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cup butter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1/2 cup white sugar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cup packed brown sugar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vanilla extract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eggs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1/2 cups all-purpose flour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baking soda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salt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cups semisweet chocolate chips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Makes 3 dozen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52400" y="4800600"/>
            <a:ext cx="883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152400" y="4800600"/>
            <a:ext cx="8991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/>
              <a:t>If we had the specified amount of all ingredients listed, could we make 4 dozen cookies?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What if we had 6 eggs and twice as much of everything else, could we make 9 dozen cookies?</a:t>
            </a:r>
          </a:p>
          <a:p>
            <a:pPr>
              <a:spcBef>
                <a:spcPct val="50000"/>
              </a:spcBef>
            </a:pPr>
            <a:r>
              <a:rPr lang="en-US" altLang="en-US" sz="2000"/>
              <a:t>What if we only had one egg, could we make 3 dozen cookies?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Molar Mass of Compounds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molar mass (MM) of a compound is determined the same way, except now you add up all the atomic masses for the molecule (or compound)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Ex. Molar mass of CaCl</a:t>
            </a:r>
            <a:r>
              <a:rPr lang="en-US" altLang="en-US" baseline="-25000"/>
              <a:t>2</a:t>
            </a:r>
            <a:endParaRPr lang="en-US" altLang="en-US"/>
          </a:p>
          <a:p>
            <a:pPr lvl="1">
              <a:lnSpc>
                <a:spcPct val="90000"/>
              </a:lnSpc>
            </a:pPr>
            <a:r>
              <a:rPr lang="en-US" altLang="en-US"/>
              <a:t>Avg. Atomic mass of Calcium = 40.08g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Avg. Atomic mass of Chlorine = 35.45g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Molar Mass of calcium chloride = </a:t>
            </a:r>
            <a:br>
              <a:rPr lang="en-US" altLang="en-US"/>
            </a:br>
            <a:r>
              <a:rPr lang="en-US" altLang="en-US"/>
              <a:t>40.08 g/mol Ca + (2 X 35.45) g/mol Cl</a:t>
            </a:r>
            <a:br>
              <a:rPr lang="en-US" altLang="en-US"/>
            </a:b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110.98 g/mol CaCl</a:t>
            </a:r>
            <a:r>
              <a:rPr lang="en-US" altLang="en-US" baseline="-25000">
                <a:sym typeface="Wingdings" panose="05000000000000000000" pitchFamily="2" charset="2"/>
              </a:rPr>
              <a:t>2</a:t>
            </a:r>
            <a:endParaRPr lang="en-US" alt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239000" y="3276600"/>
            <a:ext cx="8382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20 </a:t>
            </a:r>
          </a:p>
          <a:p>
            <a:pPr algn="ctr">
              <a:spcBef>
                <a:spcPct val="50000"/>
              </a:spcBef>
            </a:pPr>
            <a:r>
              <a:rPr lang="en-US" altLang="en-US" b="1" u="sng"/>
              <a:t>C</a:t>
            </a:r>
            <a:r>
              <a:rPr lang="en-US" altLang="en-US" b="1">
                <a:hlinkClick r:id="rId2"/>
              </a:rPr>
              <a:t>a</a:t>
            </a:r>
            <a:r>
              <a:rPr lang="en-US" altLang="en-US"/>
              <a:t>  </a:t>
            </a:r>
            <a:br>
              <a:rPr lang="en-US" altLang="en-US"/>
            </a:br>
            <a:r>
              <a:rPr lang="en-US" altLang="en-US"/>
              <a:t>40.08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239000" y="3200400"/>
            <a:ext cx="7620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8153400" y="3657600"/>
            <a:ext cx="7620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8077200" y="3886200"/>
            <a:ext cx="838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17</a:t>
            </a:r>
            <a:br>
              <a:rPr lang="en-US" altLang="en-US"/>
            </a:br>
            <a:r>
              <a:rPr lang="en-US" altLang="en-US" b="1">
                <a:hlinkClick r:id="rId3"/>
              </a:rPr>
              <a:t>Cl</a:t>
            </a:r>
            <a:r>
              <a:rPr lang="en-US" altLang="en-US"/>
              <a:t> 35.45 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7010400" y="4572000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6934200" y="4114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Limiting Reactant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4530725"/>
          </a:xfrm>
        </p:spPr>
        <p:txBody>
          <a:bodyPr/>
          <a:lstStyle/>
          <a:p>
            <a:r>
              <a:rPr lang="en-US" altLang="en-US" sz="2800"/>
              <a:t>Most of the time in chemistry we have more of one reactant than we need to completely use up other reactant.</a:t>
            </a:r>
          </a:p>
          <a:p>
            <a:r>
              <a:rPr lang="en-US" altLang="en-US" sz="2800"/>
              <a:t>That reactant is said to be in 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excess</a:t>
            </a:r>
            <a:r>
              <a:rPr lang="en-US" altLang="en-US" sz="2800"/>
              <a:t> (there is too much).</a:t>
            </a:r>
          </a:p>
          <a:p>
            <a:r>
              <a:rPr lang="en-US" altLang="en-US" sz="2800"/>
              <a:t>The other reactant limits how much product we get.  Once it runs out, the reaction           s.  This is called the 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limiting reactant</a:t>
            </a:r>
            <a:r>
              <a:rPr lang="en-US" altLang="en-US" sz="2800"/>
              <a:t>.</a:t>
            </a:r>
          </a:p>
        </p:txBody>
      </p:sp>
      <p:pic>
        <p:nvPicPr>
          <p:cNvPr id="49156" name="Picture 4" descr="MMj01892420000[1]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0800" y="4267200"/>
            <a:ext cx="847725" cy="857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-crash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Limiting Reactant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To find the correct answer, we have to try 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all</a:t>
            </a:r>
            <a:r>
              <a:rPr lang="en-US" altLang="en-US" sz="2800"/>
              <a:t> of the reactants.  We have to calculate how much of </a:t>
            </a:r>
            <a:r>
              <a:rPr lang="en-US" altLang="en-US" sz="2800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altLang="en-US" sz="2800"/>
              <a:t> product we can get from 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each</a:t>
            </a:r>
            <a:r>
              <a:rPr lang="en-US" alt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altLang="en-US" sz="2800"/>
              <a:t>of the reactants to determine which reactant is the limiting one.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</a:t>
            </a:r>
            <a:r>
              <a:rPr lang="en-US" alt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lower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amount of </a:t>
            </a:r>
            <a:r>
              <a:rPr lang="en-US" altLang="en-US" sz="2800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product is the correct answer.</a:t>
            </a:r>
            <a:r>
              <a:rPr lang="en-US" alt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The reactant that makes the least amount of product is the 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limiting reactant</a:t>
            </a:r>
            <a:r>
              <a:rPr lang="en-US" altLang="en-US" sz="2800"/>
              <a:t>. Once you determine the limiting reactant, you should ALWAYS start with it!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 sure to pick </a:t>
            </a:r>
            <a:r>
              <a:rPr lang="en-US" altLang="en-US" sz="2800" u="sng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en-US" alt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product! You can’t compare to see which is greater and which is lower unless the product is the same!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Limiting Reactant: Example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5486400"/>
          </a:xfrm>
        </p:spPr>
        <p:txBody>
          <a:bodyPr/>
          <a:lstStyle/>
          <a:p>
            <a:r>
              <a:rPr lang="en-US" altLang="en-US" sz="2800"/>
              <a:t>10.0g of aluminum reacts with 35.0 grams of chlorine gas to produce aluminum chloride.  Which reactant is limiting, which is in excess, and how much product is produced?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		2 Al + 3 Cl</a:t>
            </a:r>
            <a:r>
              <a:rPr lang="en-US" altLang="en-US" sz="2800" baseline="-25000"/>
              <a:t>2</a:t>
            </a:r>
            <a:r>
              <a:rPr lang="en-US" altLang="en-US" sz="2800"/>
              <a:t> </a:t>
            </a:r>
            <a:r>
              <a:rPr lang="en-US" altLang="en-US" sz="2800">
                <a:sym typeface="Wingdings" panose="05000000000000000000" pitchFamily="2" charset="2"/>
              </a:rPr>
              <a:t> 2 AlCl</a:t>
            </a:r>
            <a:r>
              <a:rPr lang="en-US" altLang="en-US" sz="2800" baseline="-25000">
                <a:sym typeface="Wingdings" panose="05000000000000000000" pitchFamily="2" charset="2"/>
              </a:rPr>
              <a:t>3</a:t>
            </a:r>
          </a:p>
          <a:p>
            <a:r>
              <a:rPr lang="en-US" altLang="en-US" sz="2800">
                <a:sym typeface="Wingdings" panose="05000000000000000000" pitchFamily="2" charset="2"/>
              </a:rPr>
              <a:t>Start with Al:</a:t>
            </a:r>
            <a:br>
              <a:rPr lang="en-US" altLang="en-US" sz="2800">
                <a:sym typeface="Wingdings" panose="05000000000000000000" pitchFamily="2" charset="2"/>
              </a:rPr>
            </a:br>
            <a:endParaRPr lang="en-US" altLang="en-US" sz="2800">
              <a:sym typeface="Wingdings" panose="05000000000000000000" pitchFamily="2" charset="2"/>
            </a:endParaRPr>
          </a:p>
          <a:p>
            <a:endParaRPr lang="en-US" altLang="en-US" sz="2800">
              <a:sym typeface="Wingdings" panose="05000000000000000000" pitchFamily="2" charset="2"/>
            </a:endParaRPr>
          </a:p>
          <a:p>
            <a:r>
              <a:rPr lang="en-US" altLang="en-US" sz="2800">
                <a:sym typeface="Wingdings" panose="05000000000000000000" pitchFamily="2" charset="2"/>
              </a:rPr>
              <a:t>Now Cl</a:t>
            </a:r>
            <a:r>
              <a:rPr lang="en-US" altLang="en-US" sz="2800" baseline="-25000">
                <a:sym typeface="Wingdings" panose="05000000000000000000" pitchFamily="2" charset="2"/>
              </a:rPr>
              <a:t>2</a:t>
            </a:r>
            <a:r>
              <a:rPr lang="en-US" altLang="en-US" sz="2800">
                <a:sym typeface="Wingdings" panose="05000000000000000000" pitchFamily="2" charset="2"/>
              </a:rPr>
              <a:t>: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81000" y="44958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13716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30480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4876800" y="4191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0" y="3962400"/>
            <a:ext cx="6934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10.0 g Al    1 mol Al     2 mol AlCl</a:t>
            </a:r>
            <a:r>
              <a:rPr lang="en-US" altLang="en-US" sz="2400" baseline="-25000"/>
              <a:t>3     </a:t>
            </a:r>
            <a:r>
              <a:rPr lang="en-US" altLang="en-US" sz="2400"/>
              <a:t>133.5 g AlCl</a:t>
            </a:r>
            <a:r>
              <a:rPr lang="en-US" altLang="en-US" sz="2400" baseline="-25000"/>
              <a:t>3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                27.0 g Al      2 mol Al         1 mol AlCl</a:t>
            </a:r>
            <a:r>
              <a:rPr lang="en-US" altLang="en-US" sz="2400" baseline="-25000"/>
              <a:t>3</a:t>
            </a:r>
            <a:endParaRPr lang="en-US" altLang="en-US" sz="2400"/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7010400" y="4191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 49.4g AlCl</a:t>
            </a:r>
            <a:r>
              <a:rPr lang="en-US" altLang="en-US" sz="2400" baseline="-25000"/>
              <a:t>3 </a:t>
            </a:r>
            <a:endParaRPr lang="en-US" altLang="en-US" sz="2400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457200" y="59436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 flipV="1">
            <a:off x="1371600" y="5562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3048000" y="5562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V="1">
            <a:off x="4800600" y="5562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0" y="5486400"/>
            <a:ext cx="68580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35.0g Cl</a:t>
            </a:r>
            <a:r>
              <a:rPr lang="en-US" altLang="en-US" sz="2400" baseline="-25000"/>
              <a:t>2 </a:t>
            </a:r>
            <a:r>
              <a:rPr lang="en-US" altLang="en-US" sz="2400"/>
              <a:t>   1 mol Cl</a:t>
            </a:r>
            <a:r>
              <a:rPr lang="en-US" altLang="en-US" sz="2400" baseline="-25000"/>
              <a:t>2       </a:t>
            </a:r>
            <a:r>
              <a:rPr lang="en-US" altLang="en-US" sz="2400"/>
              <a:t>2 mol AlCl</a:t>
            </a:r>
            <a:r>
              <a:rPr lang="en-US" altLang="en-US" sz="2400" baseline="-25000"/>
              <a:t>3</a:t>
            </a:r>
            <a:r>
              <a:rPr lang="en-US" altLang="en-US" sz="2400"/>
              <a:t>  133.5 g AlCl</a:t>
            </a:r>
            <a:r>
              <a:rPr lang="en-US" altLang="en-US" sz="2400" baseline="-25000"/>
              <a:t>3</a:t>
            </a:r>
            <a:endParaRPr lang="en-US" altLang="en-US" sz="2400"/>
          </a:p>
          <a:p>
            <a:pPr>
              <a:spcBef>
                <a:spcPct val="50000"/>
              </a:spcBef>
            </a:pPr>
            <a:r>
              <a:rPr lang="en-US" altLang="en-US" sz="2400"/>
              <a:t>                 71.0 g Cl</a:t>
            </a:r>
            <a:r>
              <a:rPr lang="en-US" altLang="en-US" sz="2400" baseline="-25000"/>
              <a:t>2 </a:t>
            </a:r>
            <a:r>
              <a:rPr lang="en-US" altLang="en-US" sz="2400"/>
              <a:t>    3 mol Cl</a:t>
            </a:r>
            <a:r>
              <a:rPr lang="en-US" altLang="en-US" sz="2400" baseline="-25000"/>
              <a:t>2       </a:t>
            </a:r>
            <a:r>
              <a:rPr lang="en-US" altLang="en-US" sz="2400"/>
              <a:t>1 mol AlCl</a:t>
            </a:r>
            <a:r>
              <a:rPr lang="en-US" altLang="en-US" sz="2400" baseline="-25000"/>
              <a:t>3</a:t>
            </a:r>
            <a:endParaRPr lang="en-US" altLang="en-US" sz="2400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 flipV="1">
            <a:off x="762000" y="4114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V="1">
            <a:off x="2057400" y="4648200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V="1">
            <a:off x="1981200" y="4038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 flipV="1">
            <a:off x="3505200" y="40386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 flipV="1">
            <a:off x="3429000" y="45720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 flipV="1">
            <a:off x="5181600" y="4648200"/>
            <a:ext cx="1143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010400" y="5715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 </a:t>
            </a:r>
            <a:r>
              <a:rPr lang="en-US" altLang="en-US" sz="2400">
                <a:solidFill>
                  <a:srgbClr val="FFFF00"/>
                </a:solidFill>
              </a:rPr>
              <a:t>43.9g AlCl</a:t>
            </a:r>
            <a:r>
              <a:rPr lang="en-US" altLang="en-US" sz="2400" baseline="-25000">
                <a:solidFill>
                  <a:srgbClr val="FFFF00"/>
                </a:solidFill>
              </a:rPr>
              <a:t>3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62000" y="56388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2209800" y="6096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 flipV="1">
            <a:off x="1905000" y="56388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 flipV="1">
            <a:off x="3657600" y="55626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 flipV="1">
            <a:off x="3581400" y="6096000"/>
            <a:ext cx="1066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29"/>
          <p:cNvSpPr>
            <a:spLocks noChangeShapeType="1"/>
          </p:cNvSpPr>
          <p:nvPr/>
        </p:nvSpPr>
        <p:spPr bwMode="auto">
          <a:xfrm flipV="1">
            <a:off x="5181600" y="6096000"/>
            <a:ext cx="1295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Line 30"/>
          <p:cNvSpPr>
            <a:spLocks noChangeShapeType="1"/>
          </p:cNvSpPr>
          <p:nvPr/>
        </p:nvSpPr>
        <p:spPr bwMode="auto">
          <a:xfrm>
            <a:off x="7391400" y="3810000"/>
            <a:ext cx="990600" cy="12954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1" name="Oval 31"/>
          <p:cNvSpPr>
            <a:spLocks noChangeArrowheads="1"/>
          </p:cNvSpPr>
          <p:nvPr/>
        </p:nvSpPr>
        <p:spPr bwMode="auto">
          <a:xfrm>
            <a:off x="7086600" y="3657600"/>
            <a:ext cx="1600200" cy="160020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304800" y="228600"/>
            <a:ext cx="2114550" cy="119062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Limiting</a:t>
            </a:r>
            <a:br>
              <a:rPr lang="en-US" alt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Reactant</a:t>
            </a:r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1219200" y="4648200"/>
            <a:ext cx="0" cy="990600"/>
          </a:xfrm>
          <a:prstGeom prst="line">
            <a:avLst/>
          </a:prstGeom>
          <a:noFill/>
          <a:ln w="101600">
            <a:solidFill>
              <a:srgbClr val="FFFF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1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1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5" presetClass="emph" presetSubtype="0" repeatCount="5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500" fill="hold"/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4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49" presetID="1" presetClass="entr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2" presetID="42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729 0.21319 L -0.00729 0.4687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2" grpId="0" build="allAtOnce"/>
      <p:bldP spid="51232" grpId="0" animBg="1"/>
      <p:bldP spid="5123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LR Example Continued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r>
              <a:rPr lang="en-US" altLang="en-US" sz="2800"/>
              <a:t>We get </a:t>
            </a:r>
            <a:r>
              <a:rPr lang="en-US" altLang="en-US" sz="2800" u="sng"/>
              <a:t>49.4g</a:t>
            </a:r>
            <a:r>
              <a:rPr lang="en-US" altLang="en-US" sz="2800"/>
              <a:t> of aluminum chloride from the given amount of aluminum, but only </a:t>
            </a:r>
            <a:r>
              <a:rPr lang="en-US" altLang="en-US" sz="2800" u="sng"/>
              <a:t>43.9g</a:t>
            </a:r>
            <a:r>
              <a:rPr lang="en-US" altLang="en-US" sz="2800"/>
              <a:t> of aluminum chloride from the given amount of chlorine.  Therefore, chlorine is the limiting reactant.  Once the 35.0g of chlorine is used up, the reaction comes to a complete           .</a:t>
            </a:r>
          </a:p>
        </p:txBody>
      </p:sp>
      <p:pic>
        <p:nvPicPr>
          <p:cNvPr id="52234" name="Picture 10" descr="MMj01892420000[1]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3733800"/>
            <a:ext cx="847725" cy="857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2236" name="car-crash3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858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958" fill="hold"/>
                                        <p:tgtEl>
                                          <p:spTgt spid="522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3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Limiting Reactant Practice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15.0 g of potassium reacts with 15.0 g of iodine.  Calculate which reactant is limiting and how much product is made.</a:t>
            </a:r>
          </a:p>
        </p:txBody>
      </p:sp>
      <p:pic>
        <p:nvPicPr>
          <p:cNvPr id="54276" name="Round1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705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666" fill="hold"/>
                                        <p:tgtEl>
                                          <p:spTgt spid="542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4276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the Amount of Excess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By calculating the amount of the excess reactant needed to completely react with the limiting reactant, we can subtract that amount from the given amount to find the amount of excess.</a:t>
            </a:r>
          </a:p>
          <a:p>
            <a:r>
              <a:rPr lang="en-US" altLang="en-US"/>
              <a:t>Can we find the amount of excess potassium in the previous problem?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altLang="en-US"/>
              <a:t>Finding Excess Practice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r>
              <a:rPr lang="en-US" altLang="en-US" sz="2800"/>
              <a:t>15.0 g of potassium reacts with 15.0 g of iodine. </a:t>
            </a:r>
            <a:br>
              <a:rPr lang="en-US" altLang="en-US" sz="2800"/>
            </a:br>
            <a:r>
              <a:rPr lang="en-US" altLang="en-US" sz="2800"/>
              <a:t>	</a:t>
            </a:r>
            <a:r>
              <a:rPr lang="en-US" altLang="en-US"/>
              <a:t>2 K + I</a:t>
            </a:r>
            <a:r>
              <a:rPr lang="en-US" altLang="en-US" baseline="-25000"/>
              <a:t>2</a:t>
            </a:r>
            <a:r>
              <a:rPr lang="en-US" altLang="en-US"/>
              <a:t> </a:t>
            </a:r>
            <a:r>
              <a:rPr lang="en-US" altLang="en-US">
                <a:sym typeface="Wingdings" panose="05000000000000000000" pitchFamily="2" charset="2"/>
              </a:rPr>
              <a:t> 2 KI</a:t>
            </a:r>
            <a:endParaRPr lang="en-US" altLang="en-US" sz="2800"/>
          </a:p>
          <a:p>
            <a:r>
              <a:rPr lang="en-US" altLang="en-US" sz="2800"/>
              <a:t>We found that Iodine is the limiting reactant, and 19.6 g of potassium iodide are produced.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85800" y="3276600"/>
            <a:ext cx="59436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15.0 g I</a:t>
            </a:r>
            <a:r>
              <a:rPr lang="en-US" altLang="en-US" sz="2400" baseline="-25000"/>
              <a:t>2</a:t>
            </a:r>
            <a:r>
              <a:rPr lang="en-US" altLang="en-US" sz="2400"/>
              <a:t>     1 mol  I</a:t>
            </a:r>
            <a:r>
              <a:rPr lang="en-US" altLang="en-US" sz="2400" baseline="-25000"/>
              <a:t>2 </a:t>
            </a:r>
            <a:r>
              <a:rPr lang="en-US" altLang="en-US" sz="2400"/>
              <a:t>    2 mol K     39.1 g K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                  254 g  I</a:t>
            </a:r>
            <a:r>
              <a:rPr lang="en-US" altLang="en-US" sz="2400" baseline="-25000"/>
              <a:t>2     </a:t>
            </a:r>
            <a:r>
              <a:rPr lang="en-US" altLang="en-US" sz="2400"/>
              <a:t>  1 mol  I</a:t>
            </a:r>
            <a:r>
              <a:rPr lang="en-US" altLang="en-US" sz="2400" baseline="-25000"/>
              <a:t>2</a:t>
            </a:r>
            <a:r>
              <a:rPr lang="en-US" altLang="en-US" sz="2400"/>
              <a:t>     1 mol K</a:t>
            </a:r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 flipV="1">
            <a:off x="685800" y="3810000"/>
            <a:ext cx="609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>
            <a:off x="2057400" y="3352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3657600" y="3352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5105400" y="3352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V="1">
            <a:off x="2590800" y="33528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V="1">
            <a:off x="4191000" y="39624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V="1">
            <a:off x="4114800" y="33528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V="1">
            <a:off x="5638800" y="3962400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V="1">
            <a:off x="2895600" y="3962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V="1">
            <a:off x="1447800" y="34290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7010400" y="3505200"/>
            <a:ext cx="1981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= 4.62 g K  </a:t>
            </a:r>
            <a:br>
              <a:rPr lang="en-US" altLang="en-US" sz="2400"/>
            </a:br>
            <a:r>
              <a:rPr lang="en-US" altLang="en-US" sz="2400"/>
              <a:t>    </a:t>
            </a:r>
            <a:r>
              <a:rPr lang="en-US" altLang="en-US" sz="2400">
                <a:solidFill>
                  <a:srgbClr val="FF0000"/>
                </a:solidFill>
              </a:rPr>
              <a:t>USED!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1600200" y="4572000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15.0 g K – 4.62 g K = 10.38 g K </a:t>
            </a:r>
            <a:r>
              <a:rPr lang="en-US" altLang="en-US" sz="2400">
                <a:solidFill>
                  <a:srgbClr val="FFFF00"/>
                </a:solidFill>
              </a:rPr>
              <a:t>EXCESS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1524000" y="5181600"/>
            <a:ext cx="1752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Given amount of excess reactant</a:t>
            </a:r>
          </a:p>
        </p:txBody>
      </p:sp>
      <p:sp>
        <p:nvSpPr>
          <p:cNvPr id="57366" name="Line 22"/>
          <p:cNvSpPr>
            <a:spLocks noChangeShapeType="1"/>
          </p:cNvSpPr>
          <p:nvPr/>
        </p:nvSpPr>
        <p:spPr bwMode="auto">
          <a:xfrm flipV="1">
            <a:off x="2286000" y="4953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3200400" y="5334000"/>
            <a:ext cx="14636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Amount of excess reactant actually used</a:t>
            </a:r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 flipV="1">
            <a:off x="3810000" y="5029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 flipH="1" flipV="1">
            <a:off x="1219200" y="1447800"/>
            <a:ext cx="457200" cy="3810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0" name="Line 26"/>
          <p:cNvSpPr>
            <a:spLocks noChangeShapeType="1"/>
          </p:cNvSpPr>
          <p:nvPr/>
        </p:nvSpPr>
        <p:spPr bwMode="auto">
          <a:xfrm flipV="1">
            <a:off x="4419600" y="3962400"/>
            <a:ext cx="2895600" cy="1524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1" name="Text Box 27"/>
          <p:cNvSpPr txBox="1">
            <a:spLocks noChangeArrowheads="1"/>
          </p:cNvSpPr>
          <p:nvPr/>
        </p:nvSpPr>
        <p:spPr bwMode="auto">
          <a:xfrm>
            <a:off x="5486400" y="5410200"/>
            <a:ext cx="3276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/>
              <a:t>Note that we started with the limiting reactant!  Once you determine the LR, you should only start with 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573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1" grpId="0"/>
      <p:bldP spid="57362" grpId="0"/>
      <p:bldP spid="57363" grpId="0"/>
      <p:bldP spid="57367" grpId="0"/>
      <p:bldP spid="5737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Limiting Reactant: Recap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You can recognize a limiting reactant problem because there is MORE THAN ONE GIVEN AMOUNT.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Convert ALL of the reactants to the SAME product (pick any product you choose.)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lowest answer is the correct answer.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reactant that gave you the lowest answer is the LIMITING REACTANT.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other reactant(s) are in EXCESS.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To find the amount of excess, subtract the amount used from the given amount.</a:t>
            </a:r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If you have to find more than one product, be sure to start with the limiting reactant.  You don’t have to determine which is the LR over and over again!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Flowchart</a:t>
            </a:r>
          </a:p>
        </p:txBody>
      </p:sp>
      <p:sp>
        <p:nvSpPr>
          <p:cNvPr id="47128" name="Text Box 24"/>
          <p:cNvSpPr txBox="1">
            <a:spLocks noChangeArrowheads="1"/>
          </p:cNvSpPr>
          <p:nvPr/>
        </p:nvSpPr>
        <p:spPr bwMode="auto">
          <a:xfrm>
            <a:off x="228600" y="457200"/>
            <a:ext cx="24384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Atoms or Molecules</a:t>
            </a:r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3810000" y="3352800"/>
            <a:ext cx="16764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Moles</a:t>
            </a:r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6324600" y="5781675"/>
            <a:ext cx="182880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Mass (grams)</a:t>
            </a:r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2971800" y="1905000"/>
            <a:ext cx="3276600" cy="3667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Divide by 6.02 X 10</a:t>
            </a:r>
            <a:r>
              <a:rPr lang="en-US" altLang="en-US" sz="2400" baseline="30000"/>
              <a:t>23</a:t>
            </a:r>
            <a:endParaRPr lang="en-US" altLang="en-US" sz="2400"/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0" y="3124200"/>
            <a:ext cx="3505200" cy="3667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Multiply by 6.02 X 10</a:t>
            </a:r>
            <a:r>
              <a:rPr lang="en-US" altLang="en-US" sz="2400" baseline="30000"/>
              <a:t>23</a:t>
            </a:r>
            <a:endParaRPr lang="en-US" altLang="en-US" sz="2400"/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5867400" y="3429000"/>
            <a:ext cx="2743200" cy="73183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Multiply by atomic/molar mass from periodic table</a:t>
            </a: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3276600" y="4572000"/>
            <a:ext cx="3124200" cy="73183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400"/>
              <a:t>Divide by atomic/molar mass from periodic table</a:t>
            </a:r>
          </a:p>
        </p:txBody>
      </p:sp>
      <p:sp>
        <p:nvSpPr>
          <p:cNvPr id="47135" name="Line 31"/>
          <p:cNvSpPr>
            <a:spLocks noChangeShapeType="1"/>
          </p:cNvSpPr>
          <p:nvPr/>
        </p:nvSpPr>
        <p:spPr bwMode="auto">
          <a:xfrm>
            <a:off x="2362200" y="1676400"/>
            <a:ext cx="1371600" cy="16764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6" name="Line 32"/>
          <p:cNvSpPr>
            <a:spLocks noChangeShapeType="1"/>
          </p:cNvSpPr>
          <p:nvPr/>
        </p:nvSpPr>
        <p:spPr bwMode="auto">
          <a:xfrm flipH="1" flipV="1">
            <a:off x="2057400" y="1676400"/>
            <a:ext cx="1600200" cy="19050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7" name="Line 33"/>
          <p:cNvSpPr>
            <a:spLocks noChangeShapeType="1"/>
          </p:cNvSpPr>
          <p:nvPr/>
        </p:nvSpPr>
        <p:spPr bwMode="auto">
          <a:xfrm>
            <a:off x="5562600" y="3962400"/>
            <a:ext cx="1447800" cy="16764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Line 34"/>
          <p:cNvSpPr>
            <a:spLocks noChangeShapeType="1"/>
          </p:cNvSpPr>
          <p:nvPr/>
        </p:nvSpPr>
        <p:spPr bwMode="auto">
          <a:xfrm flipH="1" flipV="1">
            <a:off x="5334000" y="4114800"/>
            <a:ext cx="1447800" cy="16764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733800" cy="1139825"/>
          </a:xfrm>
        </p:spPr>
        <p:txBody>
          <a:bodyPr/>
          <a:lstStyle/>
          <a:p>
            <a:r>
              <a:rPr lang="en-US" altLang="en-US"/>
              <a:t>Practice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5867400" cy="4953000"/>
          </a:xfrm>
        </p:spPr>
        <p:txBody>
          <a:bodyPr/>
          <a:lstStyle/>
          <a:p>
            <a:r>
              <a:rPr lang="en-US" altLang="en-US" sz="2800"/>
              <a:t>Calculate the Molar Mass of calcium phosphate</a:t>
            </a:r>
          </a:p>
          <a:p>
            <a:pPr lvl="1"/>
            <a:r>
              <a:rPr lang="en-US" altLang="en-US" sz="2400"/>
              <a:t>Formula = </a:t>
            </a:r>
          </a:p>
          <a:p>
            <a:pPr lvl="1"/>
            <a:r>
              <a:rPr lang="en-US" altLang="en-US" sz="2400"/>
              <a:t>Masses elements: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 sz="2400"/>
          </a:p>
          <a:p>
            <a:pPr lvl="1"/>
            <a:r>
              <a:rPr lang="en-US" altLang="en-US" sz="2400"/>
              <a:t>Molar Mass = 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048000" y="28194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/>
              <a:t>Ca</a:t>
            </a:r>
            <a:r>
              <a:rPr lang="en-US" altLang="en-US" sz="2800" baseline="-25000"/>
              <a:t>3</a:t>
            </a:r>
            <a:r>
              <a:rPr lang="en-US" altLang="en-US" sz="2800"/>
              <a:t>(PO</a:t>
            </a:r>
            <a:r>
              <a:rPr lang="en-US" altLang="en-US" sz="2800" baseline="-25000"/>
              <a:t>4</a:t>
            </a:r>
            <a:r>
              <a:rPr lang="en-US" altLang="en-US" sz="2800"/>
              <a:t>)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pic>
        <p:nvPicPr>
          <p:cNvPr id="17422" name="Picture 14" descr="calciumphosphate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6400" y="28575"/>
            <a:ext cx="3657600" cy="3657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24" name="Picture 1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woohoo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6858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609" fill="hold"/>
                                        <p:tgtEl>
                                          <p:spTgt spid="174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2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05400"/>
          </a:xfrm>
          <a:noFill/>
          <a:ln/>
        </p:spPr>
        <p:txBody>
          <a:bodyPr lIns="92075" tIns="46038" rIns="92075" bIns="46038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					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i="1"/>
              <a:t>                   molar mass             Avogadro’s number</a:t>
            </a:r>
            <a:r>
              <a:rPr lang="en-US" altLang="en-US" sz="3000" b="1" i="1"/>
              <a:t>          </a:t>
            </a:r>
            <a:r>
              <a:rPr lang="en-US" altLang="en-US" sz="3000" b="1"/>
              <a:t> </a:t>
            </a:r>
            <a:br>
              <a:rPr lang="en-US" altLang="en-US" sz="3000" b="1"/>
            </a:br>
            <a:r>
              <a:rPr lang="en-US" altLang="en-US" sz="2400" b="1"/>
              <a:t>Grams 		         </a:t>
            </a:r>
            <a:r>
              <a:rPr lang="en-US" alt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Moles</a:t>
            </a:r>
            <a:r>
              <a:rPr lang="en-US" altLang="en-US" sz="2400" b="1"/>
              <a:t>                                  particles</a:t>
            </a:r>
            <a:endParaRPr lang="en-US" altLang="en-US" sz="2400" b="1" i="1"/>
          </a:p>
          <a:p>
            <a:pPr>
              <a:lnSpc>
                <a:spcPct val="0"/>
              </a:lnSpc>
              <a:buFont typeface="Wingdings" panose="05000000000000000000" pitchFamily="2" charset="2"/>
              <a:buNone/>
            </a:pPr>
            <a:endParaRPr lang="en-US" altLang="en-US" sz="300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endParaRPr lang="en-US" altLang="en-US" sz="3000" b="1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Everything must go through Moles!!!</a:t>
            </a: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1524000" y="28194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Calculations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4495800" y="28194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0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altLang="en-US"/>
              <a:t>Chocolate Chip Cookies!!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0" y="914400"/>
            <a:ext cx="49530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cup butter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1/2 cup white sugar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cup packed brown sugar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vanilla extract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eggs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1/2 cups all-purpose flour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baking soda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1 teaspoon salt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2 cups semisweet chocolate chips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effectLst/>
              </a:rPr>
              <a:t>Makes 3 dozen</a:t>
            </a:r>
          </a:p>
        </p:txBody>
      </p:sp>
      <p:pic>
        <p:nvPicPr>
          <p:cNvPr id="18436" name="Picture 4" descr="cookies-and-mil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3657600" cy="337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4724400"/>
            <a:ext cx="85344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/>
              <a:t>How many eggs are needed to make 3 dozen cookies?</a:t>
            </a:r>
          </a:p>
          <a:p>
            <a:pPr>
              <a:spcBef>
                <a:spcPct val="50000"/>
              </a:spcBef>
            </a:pPr>
            <a:r>
              <a:rPr lang="en-US" altLang="en-US" sz="2000" b="1"/>
              <a:t>How much butter is needed  for the amount of chocolate chips used?</a:t>
            </a:r>
          </a:p>
          <a:p>
            <a:pPr>
              <a:spcBef>
                <a:spcPct val="50000"/>
              </a:spcBef>
            </a:pPr>
            <a:r>
              <a:rPr lang="en-US" altLang="en-US" sz="2000" b="1"/>
              <a:t>How many eggs would we need to make 9 dozen cookies?</a:t>
            </a:r>
          </a:p>
          <a:p>
            <a:pPr>
              <a:spcBef>
                <a:spcPct val="50000"/>
              </a:spcBef>
            </a:pPr>
            <a:r>
              <a:rPr lang="en-US" altLang="en-US" sz="2000" b="1"/>
              <a:t>How much brown sugar would I need if I had 1 ½ cups white sugar?</a:t>
            </a:r>
          </a:p>
        </p:txBody>
      </p:sp>
      <p:pic>
        <p:nvPicPr>
          <p:cNvPr id="18438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chocola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76" fill="hold"/>
                                        <p:tgtEl>
                                          <p:spTgt spid="184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3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Cookies and Chemistry…Huh!?!?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48200" cy="5257800"/>
          </a:xfrm>
        </p:spPr>
        <p:txBody>
          <a:bodyPr/>
          <a:lstStyle/>
          <a:p>
            <a:r>
              <a:rPr lang="en-US" altLang="en-US" sz="2400"/>
              <a:t>Just like chocolate chip cookies have recipes, chemists have recipes as well</a:t>
            </a:r>
          </a:p>
          <a:p>
            <a:r>
              <a:rPr lang="en-US" altLang="en-US" sz="2400"/>
              <a:t>Instead of calling them recipes, we call them reaction equations</a:t>
            </a:r>
          </a:p>
          <a:p>
            <a:r>
              <a:rPr lang="en-US" altLang="en-US" sz="2400"/>
              <a:t>Furthermore, instead of using cups and teaspoons, we use moles</a:t>
            </a:r>
          </a:p>
          <a:p>
            <a:r>
              <a:rPr lang="en-US" altLang="en-US" sz="2400"/>
              <a:t>Lastly, instead of eggs, butter, sugar, etc. we use chemical compounds as ingredients</a:t>
            </a:r>
          </a:p>
        </p:txBody>
      </p:sp>
      <p:pic>
        <p:nvPicPr>
          <p:cNvPr id="14340" name="Picture 4" descr="rappcookie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1524000"/>
            <a:ext cx="3810000" cy="3810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Chemistry Recipes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Looking at a reaction tells us how much of something you need to react with something else to get a product (like the cookie recipe)</a:t>
            </a:r>
          </a:p>
          <a:p>
            <a:pPr>
              <a:lnSpc>
                <a:spcPct val="90000"/>
              </a:lnSpc>
            </a:pPr>
            <a:r>
              <a:rPr lang="en-US" altLang="en-US"/>
              <a:t>Be sure you have a balanced reaction before you start!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Example: 2 Na + Cl</a:t>
            </a:r>
            <a:r>
              <a:rPr lang="en-US" altLang="en-US" baseline="-25000"/>
              <a:t>2 </a:t>
            </a:r>
            <a:r>
              <a:rPr lang="en-US" altLang="en-US">
                <a:sym typeface="Wingdings" panose="05000000000000000000" pitchFamily="2" charset="2"/>
              </a:rPr>
              <a:t> 2 NaCl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sym typeface="Wingdings" panose="05000000000000000000" pitchFamily="2" charset="2"/>
              </a:rPr>
              <a:t>This reaction tells us that by mixing 2 moles of sodium with 1 mole of chlorine we will get 2 moles of sodium chloride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sym typeface="Wingdings" panose="05000000000000000000" pitchFamily="2" charset="2"/>
              </a:rPr>
              <a:t>What if we wanted 4 moles of NaCl? 10 moles? </a:t>
            </a:r>
            <a:br>
              <a:rPr lang="en-US" altLang="en-US">
                <a:sym typeface="Wingdings" panose="05000000000000000000" pitchFamily="2" charset="2"/>
              </a:rPr>
            </a:br>
            <a:r>
              <a:rPr lang="en-US" altLang="en-US">
                <a:sym typeface="Wingdings" panose="05000000000000000000" pitchFamily="2" charset="2"/>
              </a:rPr>
              <a:t>50 moles?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4114800" cy="1139825"/>
          </a:xfrm>
        </p:spPr>
        <p:txBody>
          <a:bodyPr/>
          <a:lstStyle/>
          <a:p>
            <a:r>
              <a:rPr lang="en-US" altLang="en-US"/>
              <a:t>Practice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686800" cy="5257800"/>
          </a:xfrm>
        </p:spPr>
        <p:txBody>
          <a:bodyPr/>
          <a:lstStyle/>
          <a:p>
            <a:r>
              <a:rPr lang="en-US" altLang="en-US" sz="2800"/>
              <a:t>Write the balanced reaction for hydrogen gas reacting with oxygen gas.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sz="2400"/>
              <a:t>			 2 H</a:t>
            </a:r>
            <a:r>
              <a:rPr lang="en-US" altLang="en-US" sz="2400" baseline="-25000"/>
              <a:t>2</a:t>
            </a:r>
            <a:r>
              <a:rPr lang="en-US" altLang="en-US" sz="2400"/>
              <a:t> + O</a:t>
            </a:r>
            <a:r>
              <a:rPr lang="en-US" altLang="en-US" sz="2400" baseline="-25000"/>
              <a:t>2</a:t>
            </a:r>
            <a:r>
              <a:rPr lang="en-US" altLang="en-US" sz="2400"/>
              <a:t> </a:t>
            </a:r>
            <a:r>
              <a:rPr lang="en-US" altLang="en-US" sz="2400">
                <a:sym typeface="Wingdings" panose="05000000000000000000" pitchFamily="2" charset="2"/>
              </a:rPr>
              <a:t> 2 H</a:t>
            </a:r>
            <a:r>
              <a:rPr lang="en-US" altLang="en-US" sz="2400" baseline="-25000">
                <a:sym typeface="Wingdings" panose="05000000000000000000" pitchFamily="2" charset="2"/>
              </a:rPr>
              <a:t>2</a:t>
            </a:r>
            <a:r>
              <a:rPr lang="en-US" altLang="en-US" sz="2400">
                <a:sym typeface="Wingdings" panose="05000000000000000000" pitchFamily="2" charset="2"/>
              </a:rPr>
              <a:t>O</a:t>
            </a:r>
          </a:p>
          <a:p>
            <a:pPr lvl="1"/>
            <a:r>
              <a:rPr lang="en-US" altLang="en-US" sz="2400">
                <a:sym typeface="Wingdings" panose="05000000000000000000" pitchFamily="2" charset="2"/>
              </a:rPr>
              <a:t>How many moles of reactants are needed?</a:t>
            </a:r>
          </a:p>
          <a:p>
            <a:pPr lvl="1"/>
            <a:r>
              <a:rPr lang="en-US" altLang="en-US" sz="2400">
                <a:sym typeface="Wingdings" panose="05000000000000000000" pitchFamily="2" charset="2"/>
              </a:rPr>
              <a:t>What if we wanted 4 moles of water?</a:t>
            </a:r>
          </a:p>
          <a:p>
            <a:pPr lvl="1"/>
            <a:r>
              <a:rPr lang="en-US" altLang="en-US" sz="2400">
                <a:sym typeface="Wingdings" panose="05000000000000000000" pitchFamily="2" charset="2"/>
              </a:rPr>
              <a:t>What if we had 3 moles of oxygen, how much hydrogen would we need to react, and how much water would we get?</a:t>
            </a:r>
          </a:p>
          <a:p>
            <a:pPr lvl="1"/>
            <a:r>
              <a:rPr lang="en-US" altLang="en-US" sz="2400">
                <a:sym typeface="Wingdings" panose="05000000000000000000" pitchFamily="2" charset="2"/>
              </a:rPr>
              <a:t>What if we had 50 moles of hydrogen, how much oxygen would we need, and how much water produced? </a:t>
            </a:r>
            <a:endParaRPr lang="en-US" altLang="en-US" sz="2400"/>
          </a:p>
        </p:txBody>
      </p:sp>
      <p:pic>
        <p:nvPicPr>
          <p:cNvPr id="20490" name="Picture 10"/>
          <p:cNvPicPr>
            <a:picLocks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152400"/>
            <a:ext cx="1676400" cy="1273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/>
          <p:cNvPicPr>
            <a:picLocks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39000" y="152400"/>
            <a:ext cx="1660525" cy="1303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6553200" y="838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3254</TotalTime>
  <Words>1511</Words>
  <Application>Microsoft Office PowerPoint</Application>
  <PresentationFormat>On-screen Show (4:3)</PresentationFormat>
  <Paragraphs>168</Paragraphs>
  <Slides>27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Times New Roman</vt:lpstr>
      <vt:lpstr>Wingdings</vt:lpstr>
      <vt:lpstr>Times</vt:lpstr>
      <vt:lpstr>Orbit</vt:lpstr>
      <vt:lpstr>Stoichiometry Chemistry I: Chapter 12 Chemistry I HD: Chapter 9</vt:lpstr>
      <vt:lpstr>Molar Mass of Compounds</vt:lpstr>
      <vt:lpstr>Flowchart</vt:lpstr>
      <vt:lpstr>Practice</vt:lpstr>
      <vt:lpstr>Calculations</vt:lpstr>
      <vt:lpstr>Chocolate Chip Cookies!!</vt:lpstr>
      <vt:lpstr>Cookies and Chemistry…Huh!?!?</vt:lpstr>
      <vt:lpstr>Chemistry Recipes</vt:lpstr>
      <vt:lpstr>Practice</vt:lpstr>
      <vt:lpstr>Mole Ratios</vt:lpstr>
      <vt:lpstr>Mole-Mole Conversions</vt:lpstr>
      <vt:lpstr>Mole-Mass Conversions</vt:lpstr>
      <vt:lpstr>Practice</vt:lpstr>
      <vt:lpstr>Mass-Mole</vt:lpstr>
      <vt:lpstr>Practice</vt:lpstr>
      <vt:lpstr>Mass-Mass Conversions</vt:lpstr>
      <vt:lpstr>Mass-Mass Conversion</vt:lpstr>
      <vt:lpstr>Practice</vt:lpstr>
      <vt:lpstr>Limiting Reactant: Cookies</vt:lpstr>
      <vt:lpstr>Limiting Reactant</vt:lpstr>
      <vt:lpstr>Limiting Reactant</vt:lpstr>
      <vt:lpstr>Limiting Reactant: Example</vt:lpstr>
      <vt:lpstr>LR Example Continued</vt:lpstr>
      <vt:lpstr>Limiting Reactant Practice</vt:lpstr>
      <vt:lpstr>Finding the Amount of Excess</vt:lpstr>
      <vt:lpstr>Finding Excess Practice</vt:lpstr>
      <vt:lpstr>Limiting Reactant: Recap</vt:lpstr>
    </vt:vector>
  </TitlesOfParts>
  <Company/>
  <LinksUpToDate>false</LinksUpToDate>
  <SharedDoc>false</SharedDoc>
  <HyperlinkBase>chemistrygeek.com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Mole</dc:title>
  <dc:subject>Chemistry I (High School)</dc:subject>
  <dc:creator>Neil Rapp</dc:creator>
  <cp:keywords>mole, molar mass, mole ratio, molecular weight</cp:keywords>
  <cp:lastModifiedBy>Rapp, Delbert N</cp:lastModifiedBy>
  <cp:revision>58</cp:revision>
  <dcterms:created xsi:type="dcterms:W3CDTF">2004-12-07T00:28:53Z</dcterms:created>
  <dcterms:modified xsi:type="dcterms:W3CDTF">2019-09-13T13:06:18Z</dcterms:modified>
</cp:coreProperties>
</file>